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90" r:id="rId3"/>
    <p:sldId id="289" r:id="rId4"/>
    <p:sldId id="315" r:id="rId5"/>
    <p:sldId id="317" r:id="rId6"/>
    <p:sldId id="295" r:id="rId7"/>
    <p:sldId id="296" r:id="rId8"/>
    <p:sldId id="316" r:id="rId9"/>
    <p:sldId id="297" r:id="rId10"/>
    <p:sldId id="298" r:id="rId11"/>
    <p:sldId id="302" r:id="rId12"/>
    <p:sldId id="308" r:id="rId13"/>
    <p:sldId id="311" r:id="rId14"/>
    <p:sldId id="310" r:id="rId15"/>
    <p:sldId id="299" r:id="rId16"/>
    <p:sldId id="306" r:id="rId17"/>
    <p:sldId id="260" r:id="rId18"/>
  </p:sldIdLst>
  <p:sldSz cx="12192000" cy="6858000"/>
  <p:notesSz cx="6858000" cy="9144000"/>
  <p:embeddedFontLst>
    <p:embeddedFont>
      <p:font typeface="Open Sans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105" d="100"/>
          <a:sy n="105" d="100"/>
        </p:scale>
        <p:origin x="192" y="84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2508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59" r:id="rId4"/>
    <p:sldLayoutId id="2147483661" r:id="rId5"/>
    <p:sldLayoutId id="2147483660" r:id="rId6"/>
    <p:sldLayoutId id="2147483662" r:id="rId7"/>
    <p:sldLayoutId id="2147483651" r:id="rId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287" y="831273"/>
            <a:ext cx="9119010" cy="2931835"/>
          </a:xfrm>
        </p:spPr>
        <p:txBody>
          <a:bodyPr/>
          <a:lstStyle/>
          <a:p>
            <a:r>
              <a:rPr lang="ru-RU" b="1" dirty="0"/>
              <a:t>Прогнозирование конечных свойств новых материалов </a:t>
            </a:r>
            <a:r>
              <a:rPr lang="ru-RU" dirty="0"/>
              <a:t/>
            </a:r>
            <a:br>
              <a:rPr lang="ru-RU" dirty="0"/>
            </a:br>
            <a:r>
              <a:rPr lang="ru-RU" b="1" dirty="0"/>
              <a:t>(композиционных материалов)</a:t>
            </a:r>
            <a:endParaRPr lang="ru-RU" dirty="0">
              <a:latin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 smtClean="0"/>
              <a:t>Дяченко </a:t>
            </a:r>
            <a:r>
              <a:rPr lang="ru-RU" dirty="0" smtClean="0"/>
              <a:t>Иван</a:t>
            </a:r>
            <a:r>
              <a:rPr lang="ru-RU" sz="2800" dirty="0" smtClean="0"/>
              <a:t> Анатольевич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093111" y="453209"/>
            <a:ext cx="8539112" cy="682084"/>
            <a:chOff x="1386704" y="3483585"/>
            <a:chExt cx="4709296" cy="682084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386704" y="3483585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</a:rPr>
                <a:t>Предобработка данных</a:t>
              </a:r>
              <a:endParaRPr lang="ru-RU" sz="2800" b="1" spc="180" dirty="0">
                <a:solidFill>
                  <a:schemeClr val="accent1"/>
                </a:solidFill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378" y="1458319"/>
            <a:ext cx="6503053" cy="133971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378" y="3201945"/>
            <a:ext cx="6503053" cy="129767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378" y="4903536"/>
            <a:ext cx="6503053" cy="129334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732" y="1458319"/>
            <a:ext cx="2173555" cy="355672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2377" y="2038086"/>
            <a:ext cx="2127449" cy="355672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322" y="2640155"/>
            <a:ext cx="2088353" cy="35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2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093111" y="453209"/>
            <a:ext cx="8539112" cy="682084"/>
            <a:chOff x="1386704" y="3483585"/>
            <a:chExt cx="4709296" cy="682084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386704" y="3483585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 smtClean="0">
                  <a:solidFill>
                    <a:schemeClr val="accent1"/>
                  </a:solidFill>
                </a:rPr>
                <a:t>Обучение модели</a:t>
              </a:r>
              <a:endParaRPr lang="ru-RU" sz="2800" b="1" spc="180" dirty="0">
                <a:solidFill>
                  <a:schemeClr val="accent1"/>
                </a:solidFill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sp>
        <p:nvSpPr>
          <p:cNvPr id="7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287410" y="1536635"/>
            <a:ext cx="3610334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900" b="1" dirty="0" smtClean="0">
                <a:latin typeface="+mj-lt"/>
              </a:rPr>
              <a:t>Прогнозирование модуля упругости при растяжении</a:t>
            </a:r>
            <a:endParaRPr lang="ru-RU" sz="1900" b="1" dirty="0">
              <a:latin typeface="+mj-lt"/>
            </a:endParaRPr>
          </a:p>
        </p:txBody>
      </p:sp>
      <p:sp>
        <p:nvSpPr>
          <p:cNvPr id="8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4148770" y="1534873"/>
            <a:ext cx="3704958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900" b="1" dirty="0" smtClean="0">
                <a:latin typeface="+mj-lt"/>
              </a:rPr>
              <a:t>Прогнозирование прочности при растяжении</a:t>
            </a:r>
            <a:endParaRPr lang="ru-RU" sz="1900" b="1" dirty="0">
              <a:latin typeface="+mj-lt"/>
            </a:endParaRPr>
          </a:p>
        </p:txBody>
      </p:sp>
      <p:sp>
        <p:nvSpPr>
          <p:cNvPr id="9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8011359" y="1531953"/>
            <a:ext cx="4161591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900" b="1" dirty="0" smtClean="0">
                <a:latin typeface="+mj-lt"/>
              </a:rPr>
              <a:t>Прогнозирование соотношения матрица-наполнитель</a:t>
            </a:r>
            <a:endParaRPr lang="ru-RU" sz="1900" b="1" dirty="0">
              <a:latin typeface="+mj-lt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354582" y="2430126"/>
            <a:ext cx="450202" cy="497579"/>
            <a:chOff x="623996" y="1592262"/>
            <a:chExt cx="333947" cy="508681"/>
          </a:xfrm>
        </p:grpSpPr>
        <p:cxnSp>
          <p:nvCxnSpPr>
            <p:cNvPr id="11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570988" y="2570136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550611" y="331358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550611" y="4053017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27;p4">
            <a:extLst>
              <a:ext uri="{FF2B5EF4-FFF2-40B4-BE49-F238E27FC236}">
                <a16:creationId xmlns:a16="http://schemas.microsoft.com/office/drawing/2014/main" id="{6CBDF430-C68B-42FA-BC4A-87935642BB35}"/>
              </a:ext>
            </a:extLst>
          </p:cNvPr>
          <p:cNvSpPr/>
          <p:nvPr/>
        </p:nvSpPr>
        <p:spPr>
          <a:xfrm>
            <a:off x="527028" y="4782471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8C4852F2-901B-4A29-9E36-38EFE9F3C904}"/>
              </a:ext>
            </a:extLst>
          </p:cNvPr>
          <p:cNvGrpSpPr/>
          <p:nvPr/>
        </p:nvGrpSpPr>
        <p:grpSpPr>
          <a:xfrm>
            <a:off x="351995" y="3168728"/>
            <a:ext cx="450202" cy="497579"/>
            <a:chOff x="623996" y="1592262"/>
            <a:chExt cx="333947" cy="508681"/>
          </a:xfrm>
        </p:grpSpPr>
        <p:cxnSp>
          <p:nvCxnSpPr>
            <p:cNvPr id="19" name="Google Shape;123;p4">
              <a:extLst>
                <a:ext uri="{FF2B5EF4-FFF2-40B4-BE49-F238E27FC236}">
                  <a16:creationId xmlns:a16="http://schemas.microsoft.com/office/drawing/2014/main" id="{5121355C-E7BA-4083-9D17-09A621A42415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124;p4">
              <a:extLst>
                <a:ext uri="{FF2B5EF4-FFF2-40B4-BE49-F238E27FC236}">
                  <a16:creationId xmlns:a16="http://schemas.microsoft.com/office/drawing/2014/main" id="{C198F38F-6679-480F-8F6A-4C3AA8D18E6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126;p4">
              <a:extLst>
                <a:ext uri="{FF2B5EF4-FFF2-40B4-BE49-F238E27FC236}">
                  <a16:creationId xmlns:a16="http://schemas.microsoft.com/office/drawing/2014/main" id="{941AA3DB-64F7-45FE-AE48-DE43522DCBB8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9E883D74-BF7E-47DA-9F34-318BBB31E9E7}"/>
              </a:ext>
            </a:extLst>
          </p:cNvPr>
          <p:cNvGrpSpPr/>
          <p:nvPr/>
        </p:nvGrpSpPr>
        <p:grpSpPr>
          <a:xfrm>
            <a:off x="351995" y="3902993"/>
            <a:ext cx="450202" cy="497579"/>
            <a:chOff x="623996" y="1592262"/>
            <a:chExt cx="333947" cy="508681"/>
          </a:xfrm>
        </p:grpSpPr>
        <p:cxnSp>
          <p:nvCxnSpPr>
            <p:cNvPr id="23" name="Google Shape;123;p4">
              <a:extLst>
                <a:ext uri="{FF2B5EF4-FFF2-40B4-BE49-F238E27FC236}">
                  <a16:creationId xmlns:a16="http://schemas.microsoft.com/office/drawing/2014/main" id="{B541A175-5908-46FB-844A-22A1F4EA530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124;p4">
              <a:extLst>
                <a:ext uri="{FF2B5EF4-FFF2-40B4-BE49-F238E27FC236}">
                  <a16:creationId xmlns:a16="http://schemas.microsoft.com/office/drawing/2014/main" id="{56D8EBFF-040C-49C3-B4FD-C1CC0490DDF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126;p4">
              <a:extLst>
                <a:ext uri="{FF2B5EF4-FFF2-40B4-BE49-F238E27FC236}">
                  <a16:creationId xmlns:a16="http://schemas.microsoft.com/office/drawing/2014/main" id="{9F6614D0-2031-4A0E-9D26-2B15AD0EB66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C068966A-4D2B-447F-81C6-201D03AB98D0}"/>
              </a:ext>
            </a:extLst>
          </p:cNvPr>
          <p:cNvGrpSpPr/>
          <p:nvPr/>
        </p:nvGrpSpPr>
        <p:grpSpPr>
          <a:xfrm>
            <a:off x="325510" y="4634881"/>
            <a:ext cx="450202" cy="497579"/>
            <a:chOff x="623996" y="1592262"/>
            <a:chExt cx="333947" cy="508681"/>
          </a:xfrm>
        </p:grpSpPr>
        <p:cxnSp>
          <p:nvCxnSpPr>
            <p:cNvPr id="27" name="Google Shape;123;p4">
              <a:extLst>
                <a:ext uri="{FF2B5EF4-FFF2-40B4-BE49-F238E27FC236}">
                  <a16:creationId xmlns:a16="http://schemas.microsoft.com/office/drawing/2014/main" id="{6D75A2CE-2839-49E0-A3BC-0ADE5EE8842D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" name="Google Shape;124;p4">
              <a:extLst>
                <a:ext uri="{FF2B5EF4-FFF2-40B4-BE49-F238E27FC236}">
                  <a16:creationId xmlns:a16="http://schemas.microsoft.com/office/drawing/2014/main" id="{7E6832D3-82B9-4F11-9466-EA8C544D24FD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126;p4">
              <a:extLst>
                <a:ext uri="{FF2B5EF4-FFF2-40B4-BE49-F238E27FC236}">
                  <a16:creationId xmlns:a16="http://schemas.microsoft.com/office/drawing/2014/main" id="{67ADD82D-0E7F-4542-8971-19E796C657B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0ACC11BC-D6D1-4B32-96F7-EA180CDFACB9}"/>
              </a:ext>
            </a:extLst>
          </p:cNvPr>
          <p:cNvGrpSpPr/>
          <p:nvPr/>
        </p:nvGrpSpPr>
        <p:grpSpPr>
          <a:xfrm>
            <a:off x="325510" y="5353114"/>
            <a:ext cx="450202" cy="497579"/>
            <a:chOff x="623996" y="1592262"/>
            <a:chExt cx="333947" cy="508681"/>
          </a:xfrm>
        </p:grpSpPr>
        <p:cxnSp>
          <p:nvCxnSpPr>
            <p:cNvPr id="31" name="Google Shape;123;p4">
              <a:extLst>
                <a:ext uri="{FF2B5EF4-FFF2-40B4-BE49-F238E27FC236}">
                  <a16:creationId xmlns:a16="http://schemas.microsoft.com/office/drawing/2014/main" id="{7D46BBD1-5363-436B-B394-72C5AAD53BC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" name="Google Shape;124;p4">
              <a:extLst>
                <a:ext uri="{FF2B5EF4-FFF2-40B4-BE49-F238E27FC236}">
                  <a16:creationId xmlns:a16="http://schemas.microsoft.com/office/drawing/2014/main" id="{09C6082B-9406-4885-A3EF-E4B8594425C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" name="Google Shape;126;p4">
              <a:extLst>
                <a:ext uri="{FF2B5EF4-FFF2-40B4-BE49-F238E27FC236}">
                  <a16:creationId xmlns:a16="http://schemas.microsoft.com/office/drawing/2014/main" id="{4A2A6421-A8F6-44F9-B149-FD9095363E99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4" name="Google Shape;127;p4">
            <a:extLst>
              <a:ext uri="{FF2B5EF4-FFF2-40B4-BE49-F238E27FC236}">
                <a16:creationId xmlns:a16="http://schemas.microsoft.com/office/drawing/2014/main" id="{351A0845-DBA9-4668-B332-FCABD5C118D7}"/>
              </a:ext>
            </a:extLst>
          </p:cNvPr>
          <p:cNvSpPr/>
          <p:nvPr/>
        </p:nvSpPr>
        <p:spPr>
          <a:xfrm>
            <a:off x="527028" y="548415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</a:rPr>
              <a:t>5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4260624" y="2420601"/>
            <a:ext cx="450202" cy="497579"/>
            <a:chOff x="623996" y="1592262"/>
            <a:chExt cx="333947" cy="508681"/>
          </a:xfrm>
        </p:grpSpPr>
        <p:cxnSp>
          <p:nvCxnSpPr>
            <p:cNvPr id="36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9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4477030" y="2560611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4456653" y="330406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1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4456653" y="4043492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2" name="Google Shape;127;p4">
            <a:extLst>
              <a:ext uri="{FF2B5EF4-FFF2-40B4-BE49-F238E27FC236}">
                <a16:creationId xmlns:a16="http://schemas.microsoft.com/office/drawing/2014/main" id="{6CBDF430-C68B-42FA-BC4A-87935642BB35}"/>
              </a:ext>
            </a:extLst>
          </p:cNvPr>
          <p:cNvSpPr/>
          <p:nvPr/>
        </p:nvSpPr>
        <p:spPr>
          <a:xfrm>
            <a:off x="4433070" y="4772946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8C4852F2-901B-4A29-9E36-38EFE9F3C904}"/>
              </a:ext>
            </a:extLst>
          </p:cNvPr>
          <p:cNvGrpSpPr/>
          <p:nvPr/>
        </p:nvGrpSpPr>
        <p:grpSpPr>
          <a:xfrm>
            <a:off x="4258037" y="3159203"/>
            <a:ext cx="450202" cy="497579"/>
            <a:chOff x="623996" y="1592262"/>
            <a:chExt cx="333947" cy="508681"/>
          </a:xfrm>
        </p:grpSpPr>
        <p:cxnSp>
          <p:nvCxnSpPr>
            <p:cNvPr id="44" name="Google Shape;123;p4">
              <a:extLst>
                <a:ext uri="{FF2B5EF4-FFF2-40B4-BE49-F238E27FC236}">
                  <a16:creationId xmlns:a16="http://schemas.microsoft.com/office/drawing/2014/main" id="{5121355C-E7BA-4083-9D17-09A621A42415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124;p4">
              <a:extLst>
                <a:ext uri="{FF2B5EF4-FFF2-40B4-BE49-F238E27FC236}">
                  <a16:creationId xmlns:a16="http://schemas.microsoft.com/office/drawing/2014/main" id="{C198F38F-6679-480F-8F6A-4C3AA8D18E6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6;p4">
              <a:extLst>
                <a:ext uri="{FF2B5EF4-FFF2-40B4-BE49-F238E27FC236}">
                  <a16:creationId xmlns:a16="http://schemas.microsoft.com/office/drawing/2014/main" id="{941AA3DB-64F7-45FE-AE48-DE43522DCBB8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9E883D74-BF7E-47DA-9F34-318BBB31E9E7}"/>
              </a:ext>
            </a:extLst>
          </p:cNvPr>
          <p:cNvGrpSpPr/>
          <p:nvPr/>
        </p:nvGrpSpPr>
        <p:grpSpPr>
          <a:xfrm>
            <a:off x="4258037" y="3893468"/>
            <a:ext cx="450202" cy="497579"/>
            <a:chOff x="623996" y="1592262"/>
            <a:chExt cx="333947" cy="508681"/>
          </a:xfrm>
        </p:grpSpPr>
        <p:cxnSp>
          <p:nvCxnSpPr>
            <p:cNvPr id="48" name="Google Shape;123;p4">
              <a:extLst>
                <a:ext uri="{FF2B5EF4-FFF2-40B4-BE49-F238E27FC236}">
                  <a16:creationId xmlns:a16="http://schemas.microsoft.com/office/drawing/2014/main" id="{B541A175-5908-46FB-844A-22A1F4EA530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124;p4">
              <a:extLst>
                <a:ext uri="{FF2B5EF4-FFF2-40B4-BE49-F238E27FC236}">
                  <a16:creationId xmlns:a16="http://schemas.microsoft.com/office/drawing/2014/main" id="{56D8EBFF-040C-49C3-B4FD-C1CC0490DDF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126;p4">
              <a:extLst>
                <a:ext uri="{FF2B5EF4-FFF2-40B4-BE49-F238E27FC236}">
                  <a16:creationId xmlns:a16="http://schemas.microsoft.com/office/drawing/2014/main" id="{9F6614D0-2031-4A0E-9D26-2B15AD0EB66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C068966A-4D2B-447F-81C6-201D03AB98D0}"/>
              </a:ext>
            </a:extLst>
          </p:cNvPr>
          <p:cNvGrpSpPr/>
          <p:nvPr/>
        </p:nvGrpSpPr>
        <p:grpSpPr>
          <a:xfrm>
            <a:off x="4231552" y="4625356"/>
            <a:ext cx="450202" cy="497579"/>
            <a:chOff x="623996" y="1592262"/>
            <a:chExt cx="333947" cy="508681"/>
          </a:xfrm>
        </p:grpSpPr>
        <p:cxnSp>
          <p:nvCxnSpPr>
            <p:cNvPr id="52" name="Google Shape;123;p4">
              <a:extLst>
                <a:ext uri="{FF2B5EF4-FFF2-40B4-BE49-F238E27FC236}">
                  <a16:creationId xmlns:a16="http://schemas.microsoft.com/office/drawing/2014/main" id="{6D75A2CE-2839-49E0-A3BC-0ADE5EE8842D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" name="Google Shape;124;p4">
              <a:extLst>
                <a:ext uri="{FF2B5EF4-FFF2-40B4-BE49-F238E27FC236}">
                  <a16:creationId xmlns:a16="http://schemas.microsoft.com/office/drawing/2014/main" id="{7E6832D3-82B9-4F11-9466-EA8C544D24FD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" name="Google Shape;126;p4">
              <a:extLst>
                <a:ext uri="{FF2B5EF4-FFF2-40B4-BE49-F238E27FC236}">
                  <a16:creationId xmlns:a16="http://schemas.microsoft.com/office/drawing/2014/main" id="{67ADD82D-0E7F-4542-8971-19E796C657B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ACC11BC-D6D1-4B32-96F7-EA180CDFACB9}"/>
              </a:ext>
            </a:extLst>
          </p:cNvPr>
          <p:cNvGrpSpPr/>
          <p:nvPr/>
        </p:nvGrpSpPr>
        <p:grpSpPr>
          <a:xfrm>
            <a:off x="4231552" y="5343589"/>
            <a:ext cx="450202" cy="497579"/>
            <a:chOff x="623996" y="1592262"/>
            <a:chExt cx="333947" cy="508681"/>
          </a:xfrm>
        </p:grpSpPr>
        <p:cxnSp>
          <p:nvCxnSpPr>
            <p:cNvPr id="56" name="Google Shape;123;p4">
              <a:extLst>
                <a:ext uri="{FF2B5EF4-FFF2-40B4-BE49-F238E27FC236}">
                  <a16:creationId xmlns:a16="http://schemas.microsoft.com/office/drawing/2014/main" id="{7D46BBD1-5363-436B-B394-72C5AAD53BC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124;p4">
              <a:extLst>
                <a:ext uri="{FF2B5EF4-FFF2-40B4-BE49-F238E27FC236}">
                  <a16:creationId xmlns:a16="http://schemas.microsoft.com/office/drawing/2014/main" id="{09C6082B-9406-4885-A3EF-E4B8594425C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" name="Google Shape;126;p4">
              <a:extLst>
                <a:ext uri="{FF2B5EF4-FFF2-40B4-BE49-F238E27FC236}">
                  <a16:creationId xmlns:a16="http://schemas.microsoft.com/office/drawing/2014/main" id="{4A2A6421-A8F6-44F9-B149-FD9095363E99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9" name="Google Shape;127;p4">
            <a:extLst>
              <a:ext uri="{FF2B5EF4-FFF2-40B4-BE49-F238E27FC236}">
                <a16:creationId xmlns:a16="http://schemas.microsoft.com/office/drawing/2014/main" id="{351A0845-DBA9-4668-B332-FCABD5C118D7}"/>
              </a:ext>
            </a:extLst>
          </p:cNvPr>
          <p:cNvSpPr/>
          <p:nvPr/>
        </p:nvSpPr>
        <p:spPr>
          <a:xfrm>
            <a:off x="4433070" y="548415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</a:rPr>
              <a:t>5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8103566" y="2430126"/>
            <a:ext cx="450202" cy="497579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319972" y="2570136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302182" y="358534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8C4852F2-901B-4A29-9E36-38EFE9F3C904}"/>
              </a:ext>
            </a:extLst>
          </p:cNvPr>
          <p:cNvGrpSpPr/>
          <p:nvPr/>
        </p:nvGrpSpPr>
        <p:grpSpPr>
          <a:xfrm>
            <a:off x="8103566" y="3440482"/>
            <a:ext cx="450202" cy="497579"/>
            <a:chOff x="623996" y="1592262"/>
            <a:chExt cx="333947" cy="508681"/>
          </a:xfrm>
        </p:grpSpPr>
        <p:cxnSp>
          <p:nvCxnSpPr>
            <p:cNvPr id="73" name="Google Shape;123;p4">
              <a:extLst>
                <a:ext uri="{FF2B5EF4-FFF2-40B4-BE49-F238E27FC236}">
                  <a16:creationId xmlns:a16="http://schemas.microsoft.com/office/drawing/2014/main" id="{5121355C-E7BA-4083-9D17-09A621A42415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" name="Google Shape;124;p4">
              <a:extLst>
                <a:ext uri="{FF2B5EF4-FFF2-40B4-BE49-F238E27FC236}">
                  <a16:creationId xmlns:a16="http://schemas.microsoft.com/office/drawing/2014/main" id="{C198F38F-6679-480F-8F6A-4C3AA8D18E6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" name="Google Shape;126;p4">
              <a:extLst>
                <a:ext uri="{FF2B5EF4-FFF2-40B4-BE49-F238E27FC236}">
                  <a16:creationId xmlns:a16="http://schemas.microsoft.com/office/drawing/2014/main" id="{941AA3DB-64F7-45FE-AE48-DE43522DCBB8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9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877950" y="2355625"/>
            <a:ext cx="300892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700" b="1" dirty="0">
                <a:latin typeface="+mj-lt"/>
              </a:rPr>
              <a:t>Случайный </a:t>
            </a:r>
            <a:r>
              <a:rPr lang="ru-RU" sz="1700" b="1" dirty="0" smtClean="0">
                <a:latin typeface="+mj-lt"/>
              </a:rPr>
              <a:t>лес </a:t>
            </a:r>
          </a:p>
          <a:p>
            <a:r>
              <a:rPr lang="en-US" sz="1700" b="1" dirty="0" smtClean="0">
                <a:latin typeface="+mj-lt"/>
              </a:rPr>
              <a:t>(</a:t>
            </a:r>
            <a:r>
              <a:rPr lang="en-US" sz="1700" b="1" dirty="0">
                <a:latin typeface="+mj-lt"/>
              </a:rPr>
              <a:t>Random Forest)</a:t>
            </a:r>
            <a:endParaRPr lang="ru-RU" sz="1700" b="1" dirty="0">
              <a:latin typeface="+mj-lt"/>
            </a:endParaRPr>
          </a:p>
        </p:txBody>
      </p:sp>
      <p:sp>
        <p:nvSpPr>
          <p:cNvPr id="90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877948" y="3103991"/>
            <a:ext cx="3113116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700" b="1" dirty="0">
                <a:latin typeface="+mj-lt"/>
              </a:rPr>
              <a:t>Линейная регрессия (</a:t>
            </a:r>
            <a:r>
              <a:rPr lang="en-US" sz="1700" b="1" dirty="0">
                <a:latin typeface="+mj-lt"/>
              </a:rPr>
              <a:t>Linear Regression</a:t>
            </a:r>
            <a:r>
              <a:rPr lang="en-US" sz="1700" b="1" dirty="0" smtClean="0">
                <a:latin typeface="+mj-lt"/>
              </a:rPr>
              <a:t>)</a:t>
            </a:r>
            <a:endParaRPr lang="ru-RU" sz="1700" b="1" dirty="0">
              <a:latin typeface="+mj-lt"/>
            </a:endParaRPr>
          </a:p>
        </p:txBody>
      </p:sp>
      <p:sp>
        <p:nvSpPr>
          <p:cNvPr id="91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877948" y="3831015"/>
            <a:ext cx="3113116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700" b="1" dirty="0">
                <a:latin typeface="+mj-lt"/>
              </a:rPr>
              <a:t>K-</a:t>
            </a:r>
            <a:r>
              <a:rPr lang="ru-RU" sz="1700" b="1" dirty="0">
                <a:latin typeface="+mj-lt"/>
              </a:rPr>
              <a:t>ближайших соседей </a:t>
            </a:r>
            <a:endParaRPr lang="ru-RU" sz="1700" b="1" dirty="0" smtClean="0">
              <a:latin typeface="+mj-lt"/>
            </a:endParaRPr>
          </a:p>
          <a:p>
            <a:r>
              <a:rPr lang="ru-RU" sz="1700" b="1" dirty="0" smtClean="0">
                <a:latin typeface="+mj-lt"/>
              </a:rPr>
              <a:t>(</a:t>
            </a:r>
            <a:r>
              <a:rPr lang="en-US" sz="1700" b="1" dirty="0">
                <a:latin typeface="+mj-lt"/>
              </a:rPr>
              <a:t>k Nearest Neighbours</a:t>
            </a:r>
            <a:r>
              <a:rPr lang="en-US" sz="1700" b="1" dirty="0" smtClean="0">
                <a:latin typeface="+mj-lt"/>
              </a:rPr>
              <a:t>)</a:t>
            </a:r>
            <a:endParaRPr lang="ru-RU" sz="1700" b="1" dirty="0">
              <a:latin typeface="+mj-lt"/>
            </a:endParaRPr>
          </a:p>
        </p:txBody>
      </p:sp>
      <p:sp>
        <p:nvSpPr>
          <p:cNvPr id="92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877948" y="4580995"/>
            <a:ext cx="3113116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700" b="1" dirty="0">
                <a:latin typeface="+mj-lt"/>
              </a:rPr>
              <a:t>Градиентный бустинг (</a:t>
            </a:r>
            <a:r>
              <a:rPr lang="en-US" sz="1700" b="1" dirty="0">
                <a:latin typeface="+mj-lt"/>
              </a:rPr>
              <a:t>Gradient Boosting</a:t>
            </a:r>
            <a:r>
              <a:rPr lang="en-US" sz="1700" b="1" dirty="0" smtClean="0">
                <a:latin typeface="+mj-lt"/>
              </a:rPr>
              <a:t>)</a:t>
            </a:r>
            <a:endParaRPr lang="ru-RU" sz="1700" b="1" dirty="0">
              <a:latin typeface="+mj-lt"/>
            </a:endParaRPr>
          </a:p>
        </p:txBody>
      </p:sp>
      <p:sp>
        <p:nvSpPr>
          <p:cNvPr id="93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841940" y="5295674"/>
            <a:ext cx="3571355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700" b="1" dirty="0">
                <a:latin typeface="+mj-lt"/>
              </a:rPr>
              <a:t>Дерево принятия решений (</a:t>
            </a:r>
            <a:r>
              <a:rPr lang="en-US" sz="1700" b="1" dirty="0" smtClean="0">
                <a:latin typeface="+mj-lt"/>
              </a:rPr>
              <a:t>Decision</a:t>
            </a:r>
            <a:r>
              <a:rPr lang="ru-RU" sz="1700" b="1" dirty="0" smtClean="0">
                <a:latin typeface="+mj-lt"/>
              </a:rPr>
              <a:t> </a:t>
            </a:r>
            <a:r>
              <a:rPr lang="en-US" sz="1700" b="1" dirty="0" smtClean="0">
                <a:latin typeface="+mj-lt"/>
              </a:rPr>
              <a:t>Tree</a:t>
            </a:r>
            <a:r>
              <a:rPr lang="ru-RU" sz="1700" b="1" dirty="0" smtClean="0">
                <a:latin typeface="+mj-lt"/>
              </a:rPr>
              <a:t> </a:t>
            </a:r>
            <a:r>
              <a:rPr lang="en-US" sz="1700" b="1" dirty="0" err="1" smtClean="0">
                <a:latin typeface="+mj-lt"/>
              </a:rPr>
              <a:t>Regressor</a:t>
            </a:r>
            <a:r>
              <a:rPr lang="en-US" sz="1700" b="1" dirty="0">
                <a:latin typeface="+mj-lt"/>
              </a:rPr>
              <a:t>)</a:t>
            </a:r>
            <a:endParaRPr lang="ru-RU" sz="1700" b="1" dirty="0">
              <a:latin typeface="+mj-lt"/>
            </a:endParaRPr>
          </a:p>
        </p:txBody>
      </p:sp>
      <p:sp>
        <p:nvSpPr>
          <p:cNvPr id="104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4803323" y="2355625"/>
            <a:ext cx="300892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700" b="1" dirty="0">
                <a:latin typeface="+mj-lt"/>
              </a:rPr>
              <a:t>Случайный </a:t>
            </a:r>
            <a:r>
              <a:rPr lang="ru-RU" sz="1700" b="1" dirty="0" smtClean="0">
                <a:latin typeface="+mj-lt"/>
              </a:rPr>
              <a:t>лес </a:t>
            </a:r>
          </a:p>
          <a:p>
            <a:r>
              <a:rPr lang="en-US" sz="1700" b="1" dirty="0" smtClean="0">
                <a:latin typeface="+mj-lt"/>
              </a:rPr>
              <a:t>(</a:t>
            </a:r>
            <a:r>
              <a:rPr lang="en-US" sz="1700" b="1" dirty="0">
                <a:latin typeface="+mj-lt"/>
              </a:rPr>
              <a:t>Random Forest)</a:t>
            </a:r>
            <a:endParaRPr lang="ru-RU" sz="1700" b="1" dirty="0">
              <a:latin typeface="+mj-lt"/>
            </a:endParaRPr>
          </a:p>
        </p:txBody>
      </p:sp>
      <p:sp>
        <p:nvSpPr>
          <p:cNvPr id="105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4803321" y="3103991"/>
            <a:ext cx="3113116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700" b="1" dirty="0">
                <a:latin typeface="+mj-lt"/>
              </a:rPr>
              <a:t>Линейная регрессия (</a:t>
            </a:r>
            <a:r>
              <a:rPr lang="en-US" sz="1700" b="1" dirty="0">
                <a:latin typeface="+mj-lt"/>
              </a:rPr>
              <a:t>Linear Regression</a:t>
            </a:r>
            <a:r>
              <a:rPr lang="en-US" sz="1700" b="1" dirty="0" smtClean="0">
                <a:latin typeface="+mj-lt"/>
              </a:rPr>
              <a:t>)</a:t>
            </a:r>
            <a:endParaRPr lang="ru-RU" sz="1700" b="1" dirty="0">
              <a:latin typeface="+mj-lt"/>
            </a:endParaRPr>
          </a:p>
        </p:txBody>
      </p:sp>
      <p:sp>
        <p:nvSpPr>
          <p:cNvPr id="106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4803321" y="3831015"/>
            <a:ext cx="3113116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700" b="1" dirty="0">
                <a:latin typeface="+mj-lt"/>
              </a:rPr>
              <a:t>K-</a:t>
            </a:r>
            <a:r>
              <a:rPr lang="ru-RU" sz="1700" b="1" dirty="0">
                <a:latin typeface="+mj-lt"/>
              </a:rPr>
              <a:t>ближайших соседей </a:t>
            </a:r>
            <a:endParaRPr lang="ru-RU" sz="1700" b="1" dirty="0" smtClean="0">
              <a:latin typeface="+mj-lt"/>
            </a:endParaRPr>
          </a:p>
          <a:p>
            <a:r>
              <a:rPr lang="ru-RU" sz="1700" b="1" dirty="0" smtClean="0">
                <a:latin typeface="+mj-lt"/>
              </a:rPr>
              <a:t>(</a:t>
            </a:r>
            <a:r>
              <a:rPr lang="en-US" sz="1700" b="1" dirty="0">
                <a:latin typeface="+mj-lt"/>
              </a:rPr>
              <a:t>k Nearest Neighbours</a:t>
            </a:r>
            <a:r>
              <a:rPr lang="en-US" sz="1700" b="1" dirty="0" smtClean="0">
                <a:latin typeface="+mj-lt"/>
              </a:rPr>
              <a:t>)</a:t>
            </a:r>
            <a:endParaRPr lang="ru-RU" sz="1700" b="1" dirty="0">
              <a:latin typeface="+mj-lt"/>
            </a:endParaRPr>
          </a:p>
        </p:txBody>
      </p:sp>
      <p:sp>
        <p:nvSpPr>
          <p:cNvPr id="107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4803321" y="4580995"/>
            <a:ext cx="3113116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700" b="1" dirty="0">
                <a:latin typeface="+mj-lt"/>
              </a:rPr>
              <a:t>Градиентный бустинг (</a:t>
            </a:r>
            <a:r>
              <a:rPr lang="en-US" sz="1700" b="1" dirty="0">
                <a:latin typeface="+mj-lt"/>
              </a:rPr>
              <a:t>Gradient Boosting</a:t>
            </a:r>
            <a:r>
              <a:rPr lang="en-US" sz="1700" b="1" dirty="0" smtClean="0">
                <a:latin typeface="+mj-lt"/>
              </a:rPr>
              <a:t>)</a:t>
            </a:r>
            <a:endParaRPr lang="ru-RU" sz="1700" b="1" dirty="0">
              <a:latin typeface="+mj-lt"/>
            </a:endParaRPr>
          </a:p>
        </p:txBody>
      </p:sp>
      <p:sp>
        <p:nvSpPr>
          <p:cNvPr id="108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4767313" y="5295674"/>
            <a:ext cx="3571355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700" b="1" dirty="0">
                <a:latin typeface="+mj-lt"/>
              </a:rPr>
              <a:t>Дерево принятия решений (</a:t>
            </a:r>
            <a:r>
              <a:rPr lang="en-US" sz="1700" b="1" dirty="0" smtClean="0">
                <a:latin typeface="+mj-lt"/>
              </a:rPr>
              <a:t>Decision</a:t>
            </a:r>
            <a:r>
              <a:rPr lang="ru-RU" sz="1700" b="1" dirty="0" smtClean="0">
                <a:latin typeface="+mj-lt"/>
              </a:rPr>
              <a:t> </a:t>
            </a:r>
            <a:r>
              <a:rPr lang="en-US" sz="1700" b="1" dirty="0" smtClean="0">
                <a:latin typeface="+mj-lt"/>
              </a:rPr>
              <a:t>Tree</a:t>
            </a:r>
            <a:r>
              <a:rPr lang="ru-RU" sz="1700" b="1" dirty="0" smtClean="0">
                <a:latin typeface="+mj-lt"/>
              </a:rPr>
              <a:t> </a:t>
            </a:r>
            <a:r>
              <a:rPr lang="en-US" sz="1700" b="1" dirty="0" err="1" smtClean="0">
                <a:latin typeface="+mj-lt"/>
              </a:rPr>
              <a:t>Regressor</a:t>
            </a:r>
            <a:r>
              <a:rPr lang="en-US" sz="1700" b="1" dirty="0">
                <a:latin typeface="+mj-lt"/>
              </a:rPr>
              <a:t>)</a:t>
            </a:r>
            <a:endParaRPr lang="ru-RU" sz="1700" b="1" dirty="0">
              <a:latin typeface="+mj-lt"/>
            </a:endParaRPr>
          </a:p>
        </p:txBody>
      </p:sp>
      <p:sp>
        <p:nvSpPr>
          <p:cNvPr id="109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8658716" y="2393725"/>
            <a:ext cx="3096190" cy="87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700" b="1" dirty="0" smtClean="0">
                <a:latin typeface="+mj-lt"/>
              </a:rPr>
              <a:t>Многослойная </a:t>
            </a:r>
            <a:r>
              <a:rPr lang="ru-RU" sz="1700" b="1" dirty="0">
                <a:latin typeface="+mj-lt"/>
              </a:rPr>
              <a:t>перцептронная нейронная </a:t>
            </a:r>
            <a:r>
              <a:rPr lang="ru-RU" sz="1700" b="1" dirty="0" smtClean="0">
                <a:latin typeface="+mj-lt"/>
              </a:rPr>
              <a:t>сеть (</a:t>
            </a:r>
            <a:r>
              <a:rPr lang="en-US" sz="1700" b="1" dirty="0">
                <a:latin typeface="+mj-lt"/>
              </a:rPr>
              <a:t>Multilayer </a:t>
            </a:r>
            <a:r>
              <a:rPr lang="en-US" sz="1700" b="1" dirty="0" smtClean="0">
                <a:latin typeface="+mj-lt"/>
              </a:rPr>
              <a:t>Perceptron</a:t>
            </a:r>
            <a:r>
              <a:rPr lang="ru-RU" sz="1700" b="1" dirty="0" smtClean="0">
                <a:latin typeface="+mj-lt"/>
              </a:rPr>
              <a:t>)</a:t>
            </a:r>
            <a:endParaRPr lang="ru-RU" sz="1700" b="1" dirty="0">
              <a:latin typeface="+mj-lt"/>
            </a:endParaRPr>
          </a:p>
        </p:txBody>
      </p:sp>
      <p:sp>
        <p:nvSpPr>
          <p:cNvPr id="110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8658716" y="3389286"/>
            <a:ext cx="3113116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700" b="1" dirty="0" smtClean="0">
                <a:latin typeface="+mj-lt"/>
              </a:rPr>
              <a:t>Многослойная </a:t>
            </a:r>
            <a:r>
              <a:rPr lang="ru-RU" sz="1700" b="1" dirty="0">
                <a:latin typeface="+mj-lt"/>
              </a:rPr>
              <a:t>перцептронная нейронная сеть с </a:t>
            </a:r>
            <a:r>
              <a:rPr lang="ru-RU" sz="1700" b="1" dirty="0" err="1" smtClean="0">
                <a:latin typeface="+mj-lt"/>
              </a:rPr>
              <a:t>dropout</a:t>
            </a:r>
            <a:r>
              <a:rPr lang="ru-RU" sz="1700" b="1" dirty="0" smtClean="0">
                <a:latin typeface="+mj-lt"/>
              </a:rPr>
              <a:t> (</a:t>
            </a:r>
            <a:r>
              <a:rPr lang="en-US" sz="1700" b="1" dirty="0">
                <a:latin typeface="+mj-lt"/>
              </a:rPr>
              <a:t>Multilayer Perceptron with </a:t>
            </a:r>
            <a:r>
              <a:rPr lang="en-US" sz="1700" b="1" dirty="0" smtClean="0">
                <a:latin typeface="+mj-lt"/>
              </a:rPr>
              <a:t>Dropout</a:t>
            </a:r>
            <a:r>
              <a:rPr lang="ru-RU" sz="1700" b="1" dirty="0" smtClean="0">
                <a:latin typeface="+mj-lt"/>
              </a:rPr>
              <a:t>)</a:t>
            </a:r>
            <a:endParaRPr lang="ru-RU" sz="17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566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093111" y="453209"/>
            <a:ext cx="8539112" cy="682084"/>
            <a:chOff x="1386704" y="3483585"/>
            <a:chExt cx="4709296" cy="682084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386704" y="3483585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</a:rPr>
                <a:t>Обучение модели</a:t>
              </a:r>
              <a:endParaRPr lang="ru-RU" sz="2800" b="1" spc="180" dirty="0">
                <a:solidFill>
                  <a:schemeClr val="accent1"/>
                </a:solidFill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sp>
        <p:nvSpPr>
          <p:cNvPr id="7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4095750" y="959037"/>
            <a:ext cx="6894635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900" b="1" dirty="0"/>
              <a:t>Прогнозирование модуля упругости при растяжении</a:t>
            </a:r>
          </a:p>
        </p:txBody>
      </p:sp>
      <p:pic>
        <p:nvPicPr>
          <p:cNvPr id="36" name="Рисунок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394" y="5027752"/>
            <a:ext cx="5568685" cy="1384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3" y="1594667"/>
            <a:ext cx="2381539" cy="1728000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55" y="3205130"/>
            <a:ext cx="2331691" cy="1728000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957" y="1596462"/>
            <a:ext cx="2331693" cy="1728000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6977" y="3205130"/>
            <a:ext cx="2331692" cy="1728000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7244" y="1605987"/>
            <a:ext cx="2345543" cy="1728000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7950" y="3204816"/>
            <a:ext cx="2331692" cy="1728000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7986" y="1596462"/>
            <a:ext cx="2414768" cy="172800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7986" y="3195291"/>
            <a:ext cx="2331693" cy="1728000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2131" y="1607204"/>
            <a:ext cx="2359384" cy="1728000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46123" y="3195291"/>
            <a:ext cx="2331691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4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093111" y="453209"/>
            <a:ext cx="8539112" cy="682084"/>
            <a:chOff x="1386704" y="3483585"/>
            <a:chExt cx="4709296" cy="682084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386704" y="3483585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</a:rPr>
                <a:t>Обучение модели</a:t>
              </a:r>
              <a:endParaRPr lang="ru-RU" sz="2800" b="1" spc="180" dirty="0">
                <a:solidFill>
                  <a:schemeClr val="accent1"/>
                </a:solidFill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sp>
        <p:nvSpPr>
          <p:cNvPr id="7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4501124" y="959037"/>
            <a:ext cx="6489261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900" b="1" dirty="0"/>
              <a:t>Прогнозирование прочности при растяжении</a:t>
            </a: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695" y="1594668"/>
            <a:ext cx="2377378" cy="1726989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90" y="3138854"/>
            <a:ext cx="2379752" cy="1728714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051" y="1594668"/>
            <a:ext cx="2393983" cy="1726989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8966" y="3138854"/>
            <a:ext cx="2405401" cy="174734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2" y="1594668"/>
            <a:ext cx="2427195" cy="1726989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3" y="3138853"/>
            <a:ext cx="2375770" cy="1725821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5273" y="1594668"/>
            <a:ext cx="2460405" cy="1726989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3340" y="5057809"/>
            <a:ext cx="6036652" cy="13539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9764" y="1594669"/>
            <a:ext cx="2435598" cy="1746912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2676" y="3138854"/>
            <a:ext cx="2405400" cy="1747346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60174" y="3138854"/>
            <a:ext cx="2420447" cy="175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093111" y="453209"/>
            <a:ext cx="8539112" cy="682084"/>
            <a:chOff x="1386704" y="3483585"/>
            <a:chExt cx="4709296" cy="682084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386704" y="3483585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</a:rPr>
                <a:t>Обучение модели</a:t>
              </a:r>
              <a:endParaRPr lang="ru-RU" sz="2800" b="1" spc="180" dirty="0">
                <a:solidFill>
                  <a:schemeClr val="accent1"/>
                </a:solidFill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sp>
        <p:nvSpPr>
          <p:cNvPr id="7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3964792" y="959037"/>
            <a:ext cx="6902499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900" b="1" dirty="0"/>
              <a:t>Прогнозирование соотношения матрица-наполнитель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1" y="1609043"/>
            <a:ext cx="3734334" cy="591952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233" y="1519262"/>
            <a:ext cx="2746903" cy="2057705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451" y="2257516"/>
            <a:ext cx="3734334" cy="594266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971" y="1519262"/>
            <a:ext cx="2749454" cy="2059615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398" y="3576967"/>
            <a:ext cx="2752940" cy="2032940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9451" y="3459552"/>
            <a:ext cx="3734334" cy="910694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9451" y="4441459"/>
            <a:ext cx="3734334" cy="999653"/>
          </a:xfrm>
          <a:prstGeom prst="rect">
            <a:avLst/>
          </a:prstGeom>
        </p:spPr>
      </p:pic>
      <p:grpSp>
        <p:nvGrpSpPr>
          <p:cNvPr id="2" name="Группа 1"/>
          <p:cNvGrpSpPr/>
          <p:nvPr/>
        </p:nvGrpSpPr>
        <p:grpSpPr>
          <a:xfrm>
            <a:off x="3961245" y="3573367"/>
            <a:ext cx="3068206" cy="2036540"/>
            <a:chOff x="3256394" y="3635689"/>
            <a:chExt cx="4369337" cy="3060438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 rotWithShape="1">
            <a:blip r:embed="rId9"/>
            <a:srcRect t="5103"/>
            <a:stretch/>
          </p:blipFill>
          <p:spPr>
            <a:xfrm>
              <a:off x="3256394" y="3780905"/>
              <a:ext cx="4100887" cy="2915222"/>
            </a:xfrm>
            <a:prstGeom prst="rect">
              <a:avLst/>
            </a:prstGeom>
          </p:spPr>
        </p:pic>
        <p:pic>
          <p:nvPicPr>
            <p:cNvPr id="29" name="Рисунок 28"/>
            <p:cNvPicPr>
              <a:picLocks noChangeAspect="1"/>
            </p:cNvPicPr>
            <p:nvPr/>
          </p:nvPicPr>
          <p:blipFill rotWithShape="1">
            <a:blip r:embed="rId9"/>
            <a:srcRect l="15044" t="1087" r="10824" b="95118"/>
            <a:stretch/>
          </p:blipFill>
          <p:spPr>
            <a:xfrm>
              <a:off x="3373757" y="3662848"/>
              <a:ext cx="3069124" cy="117695"/>
            </a:xfrm>
            <a:prstGeom prst="rect">
              <a:avLst/>
            </a:prstGeom>
          </p:spPr>
        </p:pic>
        <p:pic>
          <p:nvPicPr>
            <p:cNvPr id="30" name="Рисунок 29"/>
            <p:cNvPicPr>
              <a:picLocks noChangeAspect="1"/>
            </p:cNvPicPr>
            <p:nvPr/>
          </p:nvPicPr>
          <p:blipFill rotWithShape="1">
            <a:blip r:embed="rId5"/>
            <a:srcRect l="69301" b="95388"/>
            <a:stretch/>
          </p:blipFill>
          <p:spPr>
            <a:xfrm>
              <a:off x="6397616" y="3635689"/>
              <a:ext cx="1228115" cy="138204"/>
            </a:xfrm>
            <a:prstGeom prst="rect">
              <a:avLst/>
            </a:prstGeom>
          </p:spPr>
        </p:pic>
      </p:grpSp>
      <p:pic>
        <p:nvPicPr>
          <p:cNvPr id="31" name="Рисунок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8996" y="5719439"/>
            <a:ext cx="6736112" cy="7986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343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093111" y="453209"/>
            <a:ext cx="8539112" cy="682084"/>
            <a:chOff x="1386704" y="3483585"/>
            <a:chExt cx="4709296" cy="682084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386704" y="3483585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</a:rPr>
                <a:t>В</a:t>
              </a:r>
              <a:r>
                <a:rPr lang="ru-RU" sz="2800" b="1" dirty="0" smtClean="0">
                  <a:solidFill>
                    <a:schemeClr val="accent1"/>
                  </a:solidFill>
                </a:rPr>
                <a:t>недрение модели</a:t>
              </a:r>
              <a:endParaRPr lang="ru-RU" sz="2800" b="1" spc="180" dirty="0">
                <a:solidFill>
                  <a:schemeClr val="accent1"/>
                </a:solidFill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 dirty="0"/>
          </a:p>
        </p:txBody>
      </p:sp>
      <p:sp>
        <p:nvSpPr>
          <p:cNvPr id="9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5784797" y="959037"/>
            <a:ext cx="3904323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900" b="1" dirty="0"/>
              <a:t>Разработка приложения</a:t>
            </a:r>
          </a:p>
        </p:txBody>
      </p:sp>
      <p:pic>
        <p:nvPicPr>
          <p:cNvPr id="10" name="Рисунок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78" y="1759865"/>
            <a:ext cx="3359936" cy="39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587" y="4523544"/>
            <a:ext cx="242887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" r="1296" b="41905"/>
          <a:stretch/>
        </p:blipFill>
        <p:spPr bwMode="auto">
          <a:xfrm>
            <a:off x="4188480" y="3152008"/>
            <a:ext cx="4448175" cy="25425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584" b="42563"/>
          <a:stretch/>
        </p:blipFill>
        <p:spPr bwMode="auto">
          <a:xfrm>
            <a:off x="7841270" y="1759865"/>
            <a:ext cx="4026880" cy="23139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Рисунок 17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38" r="45389" b="-1"/>
          <a:stretch/>
        </p:blipFill>
        <p:spPr bwMode="auto">
          <a:xfrm>
            <a:off x="4193742" y="1792655"/>
            <a:ext cx="3329062" cy="494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560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093111" y="453209"/>
            <a:ext cx="8539112" cy="682084"/>
            <a:chOff x="1386704" y="3483585"/>
            <a:chExt cx="4709296" cy="682084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386704" y="3483585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 smtClean="0">
                  <a:solidFill>
                    <a:schemeClr val="accent1"/>
                  </a:solidFill>
                </a:rPr>
                <a:t>Выводы</a:t>
              </a:r>
              <a:endParaRPr lang="ru-RU" sz="2800" b="1" spc="180" dirty="0">
                <a:solidFill>
                  <a:schemeClr val="accent1"/>
                </a:solidFill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</a:t>
            </a:fld>
            <a:endParaRPr lang="ru-RU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1427356" y="1775480"/>
            <a:ext cx="450202" cy="497579"/>
            <a:chOff x="623996" y="1592262"/>
            <a:chExt cx="333947" cy="508681"/>
          </a:xfrm>
        </p:grpSpPr>
        <p:cxnSp>
          <p:nvCxnSpPr>
            <p:cNvPr id="8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1628377" y="1915490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1623385" y="266480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1623385" y="391385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C4852F2-901B-4A29-9E36-38EFE9F3C904}"/>
              </a:ext>
            </a:extLst>
          </p:cNvPr>
          <p:cNvGrpSpPr/>
          <p:nvPr/>
        </p:nvGrpSpPr>
        <p:grpSpPr>
          <a:xfrm>
            <a:off x="1424769" y="2514082"/>
            <a:ext cx="450202" cy="497579"/>
            <a:chOff x="623996" y="1592262"/>
            <a:chExt cx="333947" cy="508681"/>
          </a:xfrm>
        </p:grpSpPr>
        <p:cxnSp>
          <p:nvCxnSpPr>
            <p:cNvPr id="16" name="Google Shape;123;p4">
              <a:extLst>
                <a:ext uri="{FF2B5EF4-FFF2-40B4-BE49-F238E27FC236}">
                  <a16:creationId xmlns:a16="http://schemas.microsoft.com/office/drawing/2014/main" id="{5121355C-E7BA-4083-9D17-09A621A42415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24;p4">
              <a:extLst>
                <a:ext uri="{FF2B5EF4-FFF2-40B4-BE49-F238E27FC236}">
                  <a16:creationId xmlns:a16="http://schemas.microsoft.com/office/drawing/2014/main" id="{C198F38F-6679-480F-8F6A-4C3AA8D18E6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26;p4">
              <a:extLst>
                <a:ext uri="{FF2B5EF4-FFF2-40B4-BE49-F238E27FC236}">
                  <a16:creationId xmlns:a16="http://schemas.microsoft.com/office/drawing/2014/main" id="{941AA3DB-64F7-45FE-AE48-DE43522DCBB8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9E883D74-BF7E-47DA-9F34-318BBB31E9E7}"/>
              </a:ext>
            </a:extLst>
          </p:cNvPr>
          <p:cNvGrpSpPr/>
          <p:nvPr/>
        </p:nvGrpSpPr>
        <p:grpSpPr>
          <a:xfrm>
            <a:off x="1424769" y="3757236"/>
            <a:ext cx="450202" cy="497579"/>
            <a:chOff x="623996" y="1592262"/>
            <a:chExt cx="333947" cy="508681"/>
          </a:xfrm>
        </p:grpSpPr>
        <p:cxnSp>
          <p:nvCxnSpPr>
            <p:cNvPr id="20" name="Google Shape;123;p4">
              <a:extLst>
                <a:ext uri="{FF2B5EF4-FFF2-40B4-BE49-F238E27FC236}">
                  <a16:creationId xmlns:a16="http://schemas.microsoft.com/office/drawing/2014/main" id="{B541A175-5908-46FB-844A-22A1F4EA530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124;p4">
              <a:extLst>
                <a:ext uri="{FF2B5EF4-FFF2-40B4-BE49-F238E27FC236}">
                  <a16:creationId xmlns:a16="http://schemas.microsoft.com/office/drawing/2014/main" id="{56D8EBFF-040C-49C3-B4FD-C1CC0490DDF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126;p4">
              <a:extLst>
                <a:ext uri="{FF2B5EF4-FFF2-40B4-BE49-F238E27FC236}">
                  <a16:creationId xmlns:a16="http://schemas.microsoft.com/office/drawing/2014/main" id="{9F6614D0-2031-4A0E-9D26-2B15AD0EB66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2096656" y="1822645"/>
            <a:ext cx="5041938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900" b="1" dirty="0" smtClean="0">
                <a:latin typeface="+mj-lt"/>
              </a:rPr>
              <a:t>Пройден </a:t>
            </a:r>
            <a:r>
              <a:rPr lang="en-US" sz="1900" b="1" dirty="0">
                <a:latin typeface="+mj-lt"/>
              </a:rPr>
              <a:t>pipeline </a:t>
            </a:r>
            <a:r>
              <a:rPr lang="ru-RU" sz="1900" b="1" dirty="0">
                <a:latin typeface="+mj-lt"/>
              </a:rPr>
              <a:t>машинного обучения</a:t>
            </a:r>
          </a:p>
        </p:txBody>
      </p:sp>
      <p:sp>
        <p:nvSpPr>
          <p:cNvPr id="24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2096656" y="2561006"/>
            <a:ext cx="7081754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900" b="1" dirty="0" smtClean="0">
                <a:latin typeface="+mj-lt"/>
              </a:rPr>
              <a:t>Модели не позволяют получить достоверные прогнозы  </a:t>
            </a:r>
            <a:endParaRPr lang="ru-RU" sz="1900" b="1" dirty="0">
              <a:latin typeface="+mj-lt"/>
            </a:endParaRPr>
          </a:p>
        </p:txBody>
      </p:sp>
      <p:sp>
        <p:nvSpPr>
          <p:cNvPr id="25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2096656" y="3808750"/>
            <a:ext cx="7081754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900" b="1" dirty="0" smtClean="0">
                <a:latin typeface="+mj-lt"/>
              </a:rPr>
              <a:t>Глубокое </a:t>
            </a:r>
            <a:r>
              <a:rPr lang="ru-RU" sz="1900" b="1" dirty="0">
                <a:latin typeface="+mj-lt"/>
              </a:rPr>
              <a:t>изучение свойств композитных материалов</a:t>
            </a:r>
          </a:p>
        </p:txBody>
      </p:sp>
      <p:sp>
        <p:nvSpPr>
          <p:cNvPr id="26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1623385" y="4659532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9E883D74-BF7E-47DA-9F34-318BBB31E9E7}"/>
              </a:ext>
            </a:extLst>
          </p:cNvPr>
          <p:cNvGrpSpPr/>
          <p:nvPr/>
        </p:nvGrpSpPr>
        <p:grpSpPr>
          <a:xfrm>
            <a:off x="1424769" y="4502915"/>
            <a:ext cx="450202" cy="497579"/>
            <a:chOff x="623996" y="1592262"/>
            <a:chExt cx="333947" cy="508681"/>
          </a:xfrm>
        </p:grpSpPr>
        <p:cxnSp>
          <p:nvCxnSpPr>
            <p:cNvPr id="28" name="Google Shape;123;p4">
              <a:extLst>
                <a:ext uri="{FF2B5EF4-FFF2-40B4-BE49-F238E27FC236}">
                  <a16:creationId xmlns:a16="http://schemas.microsoft.com/office/drawing/2014/main" id="{B541A175-5908-46FB-844A-22A1F4EA530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124;p4">
              <a:extLst>
                <a:ext uri="{FF2B5EF4-FFF2-40B4-BE49-F238E27FC236}">
                  <a16:creationId xmlns:a16="http://schemas.microsoft.com/office/drawing/2014/main" id="{56D8EBFF-040C-49C3-B4FD-C1CC0490DDF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126;p4">
              <a:extLst>
                <a:ext uri="{FF2B5EF4-FFF2-40B4-BE49-F238E27FC236}">
                  <a16:creationId xmlns:a16="http://schemas.microsoft.com/office/drawing/2014/main" id="{9F6614D0-2031-4A0E-9D26-2B15AD0EB66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2096656" y="4561594"/>
            <a:ext cx="9719995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900" b="1" dirty="0" smtClean="0">
                <a:latin typeface="+mj-lt"/>
              </a:rPr>
              <a:t>Более подробные исследования предварительно обработанных данных</a:t>
            </a:r>
            <a:endParaRPr lang="ru-RU" sz="1900" b="1" dirty="0">
              <a:latin typeface="+mj-lt"/>
            </a:endParaRPr>
          </a:p>
        </p:txBody>
      </p:sp>
      <p:sp>
        <p:nvSpPr>
          <p:cNvPr id="32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1623385" y="5406576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</a:rPr>
              <a:t>5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9E883D74-BF7E-47DA-9F34-318BBB31E9E7}"/>
              </a:ext>
            </a:extLst>
          </p:cNvPr>
          <p:cNvGrpSpPr/>
          <p:nvPr/>
        </p:nvGrpSpPr>
        <p:grpSpPr>
          <a:xfrm>
            <a:off x="1424769" y="5249959"/>
            <a:ext cx="450202" cy="497579"/>
            <a:chOff x="623996" y="1592262"/>
            <a:chExt cx="333947" cy="508681"/>
          </a:xfrm>
        </p:grpSpPr>
        <p:cxnSp>
          <p:nvCxnSpPr>
            <p:cNvPr id="34" name="Google Shape;123;p4">
              <a:extLst>
                <a:ext uri="{FF2B5EF4-FFF2-40B4-BE49-F238E27FC236}">
                  <a16:creationId xmlns:a16="http://schemas.microsoft.com/office/drawing/2014/main" id="{B541A175-5908-46FB-844A-22A1F4EA530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" name="Google Shape;124;p4">
              <a:extLst>
                <a:ext uri="{FF2B5EF4-FFF2-40B4-BE49-F238E27FC236}">
                  <a16:creationId xmlns:a16="http://schemas.microsoft.com/office/drawing/2014/main" id="{56D8EBFF-040C-49C3-B4FD-C1CC0490DDF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" name="Google Shape;126;p4">
              <a:extLst>
                <a:ext uri="{FF2B5EF4-FFF2-40B4-BE49-F238E27FC236}">
                  <a16:creationId xmlns:a16="http://schemas.microsoft.com/office/drawing/2014/main" id="{9F6614D0-2031-4A0E-9D26-2B15AD0EB66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7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2096656" y="5300353"/>
            <a:ext cx="8813838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900" b="1" dirty="0" smtClean="0">
                <a:latin typeface="+mj-lt"/>
              </a:rPr>
              <a:t>Применение </a:t>
            </a:r>
            <a:r>
              <a:rPr lang="ru-RU" sz="1900" b="1" dirty="0">
                <a:latin typeface="+mj-lt"/>
              </a:rPr>
              <a:t>других алгоритмов машинного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286861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093111" y="453209"/>
            <a:ext cx="8539112" cy="682084"/>
            <a:chOff x="1386704" y="3483585"/>
            <a:chExt cx="4709296" cy="682084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386704" y="3483585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</a:rPr>
                <a:t>Цель и задачи работы</a:t>
              </a:r>
              <a:endParaRPr lang="ru-RU" sz="2800" b="1" spc="180" dirty="0">
                <a:solidFill>
                  <a:schemeClr val="accent1"/>
                </a:solidFill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40" name="TextBox 39"/>
          <p:cNvSpPr txBox="1"/>
          <p:nvPr/>
        </p:nvSpPr>
        <p:spPr>
          <a:xfrm>
            <a:off x="185928" y="5376267"/>
            <a:ext cx="1288900" cy="67710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Загрузка данных</a:t>
            </a:r>
            <a:endParaRPr lang="ru-RU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23850" y="5376267"/>
            <a:ext cx="1091471" cy="67710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данных</a:t>
            </a:r>
            <a:endParaRPr lang="ru-RU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76379" y="5376267"/>
            <a:ext cx="1966561" cy="67710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Предобработка данных</a:t>
            </a:r>
            <a:endParaRPr lang="ru-RU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973951" y="4458323"/>
            <a:ext cx="3686175" cy="12003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машинного обучения</a:t>
            </a:r>
          </a:p>
          <a:p>
            <a:pPr algn="ctr"/>
            <a:r>
              <a:rPr lang="ru-RU" sz="17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упругости при растяжении</a:t>
            </a:r>
          </a:p>
          <a:p>
            <a:pPr algn="ctr"/>
            <a:r>
              <a:rPr lang="ru-RU" sz="17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прочность при растяжении</a:t>
            </a:r>
            <a:endParaRPr lang="ru-RU" sz="17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973950" y="5833440"/>
            <a:ext cx="3686175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Нейронная сеть</a:t>
            </a:r>
          </a:p>
          <a:p>
            <a:pPr algn="ctr"/>
            <a:r>
              <a:rPr lang="ru-RU" sz="17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соотношение матрица-наполнитель</a:t>
            </a:r>
            <a:endParaRPr lang="ru-RU" sz="17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016004" y="4458323"/>
            <a:ext cx="1992834" cy="12003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приложения</a:t>
            </a:r>
            <a:endParaRPr lang="en-US" sz="19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упругости при </a:t>
            </a:r>
            <a:r>
              <a:rPr lang="ru-RU" sz="17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растяжении</a:t>
            </a:r>
            <a:endParaRPr lang="ru-RU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Прямая со стрелкой 45"/>
          <p:cNvCxnSpPr>
            <a:stCxn id="40" idx="3"/>
            <a:endCxn id="41" idx="1"/>
          </p:cNvCxnSpPr>
          <p:nvPr/>
        </p:nvCxnSpPr>
        <p:spPr>
          <a:xfrm>
            <a:off x="1474828" y="5714821"/>
            <a:ext cx="349022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2915321" y="5724522"/>
            <a:ext cx="349022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>
            <a:stCxn id="42" idx="3"/>
          </p:cNvCxnSpPr>
          <p:nvPr/>
        </p:nvCxnSpPr>
        <p:spPr>
          <a:xfrm>
            <a:off x="5242940" y="5714821"/>
            <a:ext cx="3656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 flipV="1">
            <a:off x="5618072" y="5058487"/>
            <a:ext cx="0" cy="656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>
            <a:off x="5618072" y="5705472"/>
            <a:ext cx="0" cy="451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/>
          <p:cNvCxnSpPr/>
          <p:nvPr/>
        </p:nvCxnSpPr>
        <p:spPr>
          <a:xfrm>
            <a:off x="9666982" y="5058357"/>
            <a:ext cx="349022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endCxn id="43" idx="1"/>
          </p:cNvCxnSpPr>
          <p:nvPr/>
        </p:nvCxnSpPr>
        <p:spPr>
          <a:xfrm>
            <a:off x="5618072" y="5058487"/>
            <a:ext cx="3558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61"/>
          <p:cNvCxnSpPr/>
          <p:nvPr/>
        </p:nvCxnSpPr>
        <p:spPr>
          <a:xfrm>
            <a:off x="5618072" y="6156605"/>
            <a:ext cx="3558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6638051" y="2011443"/>
            <a:ext cx="450202" cy="497579"/>
            <a:chOff x="623996" y="1592262"/>
            <a:chExt cx="333947" cy="508681"/>
          </a:xfrm>
        </p:grpSpPr>
        <p:cxnSp>
          <p:nvCxnSpPr>
            <p:cNvPr id="24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7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6843950" y="215145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6834080" y="2894262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6834080" y="3613747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6516574" y="1404000"/>
            <a:ext cx="1213918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2000" b="1" dirty="0" smtClean="0">
                <a:solidFill>
                  <a:srgbClr val="065CAB"/>
                </a:solidFill>
                <a:latin typeface="+mj-lt"/>
              </a:rPr>
              <a:t>Цели:</a:t>
            </a:r>
            <a:endParaRPr lang="ru-RU" sz="2000" b="1" dirty="0">
              <a:solidFill>
                <a:srgbClr val="065CAB"/>
              </a:solidFill>
              <a:latin typeface="+mj-lt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C4852F2-901B-4A29-9E36-38EFE9F3C904}"/>
              </a:ext>
            </a:extLst>
          </p:cNvPr>
          <p:cNvGrpSpPr/>
          <p:nvPr/>
        </p:nvGrpSpPr>
        <p:grpSpPr>
          <a:xfrm>
            <a:off x="6635464" y="2750045"/>
            <a:ext cx="450202" cy="497579"/>
            <a:chOff x="623996" y="1592262"/>
            <a:chExt cx="333947" cy="508681"/>
          </a:xfrm>
        </p:grpSpPr>
        <p:cxnSp>
          <p:nvCxnSpPr>
            <p:cNvPr id="32" name="Google Shape;123;p4">
              <a:extLst>
                <a:ext uri="{FF2B5EF4-FFF2-40B4-BE49-F238E27FC236}">
                  <a16:creationId xmlns:a16="http://schemas.microsoft.com/office/drawing/2014/main" id="{5121355C-E7BA-4083-9D17-09A621A42415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" name="Google Shape;124;p4">
              <a:extLst>
                <a:ext uri="{FF2B5EF4-FFF2-40B4-BE49-F238E27FC236}">
                  <a16:creationId xmlns:a16="http://schemas.microsoft.com/office/drawing/2014/main" id="{C198F38F-6679-480F-8F6A-4C3AA8D18E6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" name="Google Shape;126;p4">
              <a:extLst>
                <a:ext uri="{FF2B5EF4-FFF2-40B4-BE49-F238E27FC236}">
                  <a16:creationId xmlns:a16="http://schemas.microsoft.com/office/drawing/2014/main" id="{941AA3DB-64F7-45FE-AE48-DE43522DCBB8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9E883D74-BF7E-47DA-9F34-318BBB31E9E7}"/>
              </a:ext>
            </a:extLst>
          </p:cNvPr>
          <p:cNvGrpSpPr/>
          <p:nvPr/>
        </p:nvGrpSpPr>
        <p:grpSpPr>
          <a:xfrm>
            <a:off x="6635464" y="3484310"/>
            <a:ext cx="450202" cy="497579"/>
            <a:chOff x="623996" y="1592262"/>
            <a:chExt cx="333947" cy="508681"/>
          </a:xfrm>
        </p:grpSpPr>
        <p:cxnSp>
          <p:nvCxnSpPr>
            <p:cNvPr id="36" name="Google Shape;123;p4">
              <a:extLst>
                <a:ext uri="{FF2B5EF4-FFF2-40B4-BE49-F238E27FC236}">
                  <a16:creationId xmlns:a16="http://schemas.microsoft.com/office/drawing/2014/main" id="{B541A175-5908-46FB-844A-22A1F4EA530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" name="Google Shape;124;p4">
              <a:extLst>
                <a:ext uri="{FF2B5EF4-FFF2-40B4-BE49-F238E27FC236}">
                  <a16:creationId xmlns:a16="http://schemas.microsoft.com/office/drawing/2014/main" id="{56D8EBFF-040C-49C3-B4FD-C1CC0490DDF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6;p4">
              <a:extLst>
                <a:ext uri="{FF2B5EF4-FFF2-40B4-BE49-F238E27FC236}">
                  <a16:creationId xmlns:a16="http://schemas.microsoft.com/office/drawing/2014/main" id="{9F6614D0-2031-4A0E-9D26-2B15AD0EB66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9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7318502" y="1910245"/>
            <a:ext cx="3610334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900" b="1" dirty="0" smtClean="0">
                <a:latin typeface="+mj-lt"/>
              </a:rPr>
              <a:t>Прогнозирование модуля упругости при растяжении</a:t>
            </a:r>
            <a:endParaRPr lang="ru-RU" sz="1900" b="1" dirty="0">
              <a:latin typeface="+mj-lt"/>
            </a:endParaRPr>
          </a:p>
        </p:txBody>
      </p:sp>
      <p:sp>
        <p:nvSpPr>
          <p:cNvPr id="51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7318502" y="2672047"/>
            <a:ext cx="3704958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900" b="1" dirty="0" smtClean="0">
                <a:latin typeface="+mj-lt"/>
              </a:rPr>
              <a:t>Прогнозирование прочности при растяжении</a:t>
            </a:r>
            <a:endParaRPr lang="ru-RU" sz="1900" b="1" dirty="0">
              <a:latin typeface="+mj-lt"/>
            </a:endParaRPr>
          </a:p>
        </p:txBody>
      </p: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7318502" y="3402822"/>
            <a:ext cx="4161591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900" b="1" dirty="0" smtClean="0">
                <a:latin typeface="+mj-lt"/>
              </a:rPr>
              <a:t>Прогнозирование соотношения матрица-наполнитель</a:t>
            </a:r>
            <a:endParaRPr lang="ru-RU" sz="1900" b="1" dirty="0">
              <a:latin typeface="+mj-lt"/>
            </a:endParaRPr>
          </a:p>
        </p:txBody>
      </p:sp>
      <p:sp>
        <p:nvSpPr>
          <p:cNvPr id="53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794547" y="1404000"/>
            <a:ext cx="121391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2000" b="1" dirty="0" smtClean="0">
                <a:solidFill>
                  <a:srgbClr val="065CAB"/>
                </a:solidFill>
                <a:latin typeface="+mj-lt"/>
              </a:rPr>
              <a:t>Задачи:</a:t>
            </a:r>
            <a:endParaRPr lang="ru-RU" sz="2000" b="1" dirty="0">
              <a:solidFill>
                <a:srgbClr val="065CAB"/>
              </a:solidFill>
              <a:latin typeface="+mj-lt"/>
            </a:endParaRPr>
          </a:p>
        </p:txBody>
      </p: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878038" y="2009521"/>
            <a:ext cx="450202" cy="497579"/>
            <a:chOff x="623996" y="1592262"/>
            <a:chExt cx="333947" cy="508681"/>
          </a:xfrm>
        </p:grpSpPr>
        <p:cxnSp>
          <p:nvCxnSpPr>
            <p:cNvPr id="55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8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1094444" y="2149531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1074067" y="2774112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1074067" y="3412956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27;p4">
            <a:extLst>
              <a:ext uri="{FF2B5EF4-FFF2-40B4-BE49-F238E27FC236}">
                <a16:creationId xmlns:a16="http://schemas.microsoft.com/office/drawing/2014/main" id="{6CBDF430-C68B-42FA-BC4A-87935642BB35}"/>
              </a:ext>
            </a:extLst>
          </p:cNvPr>
          <p:cNvSpPr/>
          <p:nvPr/>
        </p:nvSpPr>
        <p:spPr>
          <a:xfrm>
            <a:off x="1077916" y="4041826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8C4852F2-901B-4A29-9E36-38EFE9F3C904}"/>
              </a:ext>
            </a:extLst>
          </p:cNvPr>
          <p:cNvGrpSpPr/>
          <p:nvPr/>
        </p:nvGrpSpPr>
        <p:grpSpPr>
          <a:xfrm>
            <a:off x="875451" y="2629251"/>
            <a:ext cx="450202" cy="497579"/>
            <a:chOff x="623996" y="1592262"/>
            <a:chExt cx="333947" cy="508681"/>
          </a:xfrm>
        </p:grpSpPr>
        <p:cxnSp>
          <p:nvCxnSpPr>
            <p:cNvPr id="66" name="Google Shape;123;p4">
              <a:extLst>
                <a:ext uri="{FF2B5EF4-FFF2-40B4-BE49-F238E27FC236}">
                  <a16:creationId xmlns:a16="http://schemas.microsoft.com/office/drawing/2014/main" id="{5121355C-E7BA-4083-9D17-09A621A42415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" name="Google Shape;124;p4">
              <a:extLst>
                <a:ext uri="{FF2B5EF4-FFF2-40B4-BE49-F238E27FC236}">
                  <a16:creationId xmlns:a16="http://schemas.microsoft.com/office/drawing/2014/main" id="{C198F38F-6679-480F-8F6A-4C3AA8D18E6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" name="Google Shape;126;p4">
              <a:extLst>
                <a:ext uri="{FF2B5EF4-FFF2-40B4-BE49-F238E27FC236}">
                  <a16:creationId xmlns:a16="http://schemas.microsoft.com/office/drawing/2014/main" id="{941AA3DB-64F7-45FE-AE48-DE43522DCBB8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9E883D74-BF7E-47DA-9F34-318BBB31E9E7}"/>
              </a:ext>
            </a:extLst>
          </p:cNvPr>
          <p:cNvGrpSpPr/>
          <p:nvPr/>
        </p:nvGrpSpPr>
        <p:grpSpPr>
          <a:xfrm>
            <a:off x="875451" y="3262932"/>
            <a:ext cx="450202" cy="497579"/>
            <a:chOff x="623996" y="1592262"/>
            <a:chExt cx="333947" cy="508681"/>
          </a:xfrm>
        </p:grpSpPr>
        <p:cxnSp>
          <p:nvCxnSpPr>
            <p:cNvPr id="73" name="Google Shape;123;p4">
              <a:extLst>
                <a:ext uri="{FF2B5EF4-FFF2-40B4-BE49-F238E27FC236}">
                  <a16:creationId xmlns:a16="http://schemas.microsoft.com/office/drawing/2014/main" id="{B541A175-5908-46FB-844A-22A1F4EA530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" name="Google Shape;124;p4">
              <a:extLst>
                <a:ext uri="{FF2B5EF4-FFF2-40B4-BE49-F238E27FC236}">
                  <a16:creationId xmlns:a16="http://schemas.microsoft.com/office/drawing/2014/main" id="{56D8EBFF-040C-49C3-B4FD-C1CC0490DDF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" name="Google Shape;126;p4">
              <a:extLst>
                <a:ext uri="{FF2B5EF4-FFF2-40B4-BE49-F238E27FC236}">
                  <a16:creationId xmlns:a16="http://schemas.microsoft.com/office/drawing/2014/main" id="{9F6614D0-2031-4A0E-9D26-2B15AD0EB66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C068966A-4D2B-447F-81C6-201D03AB98D0}"/>
              </a:ext>
            </a:extLst>
          </p:cNvPr>
          <p:cNvGrpSpPr/>
          <p:nvPr/>
        </p:nvGrpSpPr>
        <p:grpSpPr>
          <a:xfrm>
            <a:off x="876398" y="3894236"/>
            <a:ext cx="450202" cy="497579"/>
            <a:chOff x="623996" y="1592262"/>
            <a:chExt cx="333947" cy="508681"/>
          </a:xfrm>
        </p:grpSpPr>
        <p:cxnSp>
          <p:nvCxnSpPr>
            <p:cNvPr id="77" name="Google Shape;123;p4">
              <a:extLst>
                <a:ext uri="{FF2B5EF4-FFF2-40B4-BE49-F238E27FC236}">
                  <a16:creationId xmlns:a16="http://schemas.microsoft.com/office/drawing/2014/main" id="{6D75A2CE-2839-49E0-A3BC-0ADE5EE8842D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" name="Google Shape;124;p4">
              <a:extLst>
                <a:ext uri="{FF2B5EF4-FFF2-40B4-BE49-F238E27FC236}">
                  <a16:creationId xmlns:a16="http://schemas.microsoft.com/office/drawing/2014/main" id="{7E6832D3-82B9-4F11-9466-EA8C544D24FD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" name="Google Shape;126;p4">
              <a:extLst>
                <a:ext uri="{FF2B5EF4-FFF2-40B4-BE49-F238E27FC236}">
                  <a16:creationId xmlns:a16="http://schemas.microsoft.com/office/drawing/2014/main" id="{67ADD82D-0E7F-4542-8971-19E796C657B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0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1525940" y="2057736"/>
            <a:ext cx="3008929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900" b="1" dirty="0">
                <a:latin typeface="+mj-lt"/>
              </a:rPr>
              <a:t>Загрузка данных</a:t>
            </a:r>
          </a:p>
        </p:txBody>
      </p:sp>
      <p:sp>
        <p:nvSpPr>
          <p:cNvPr id="81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1504606" y="2678809"/>
            <a:ext cx="3113116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900" b="1" dirty="0" smtClean="0">
                <a:latin typeface="+mj-lt"/>
              </a:rPr>
              <a:t>Анализ данных</a:t>
            </a:r>
            <a:endParaRPr lang="ru-RU" sz="1900" b="1" dirty="0">
              <a:latin typeface="+mj-lt"/>
            </a:endParaRPr>
          </a:p>
        </p:txBody>
      </p:sp>
      <p:sp>
        <p:nvSpPr>
          <p:cNvPr id="82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1504606" y="3303780"/>
            <a:ext cx="3113116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900" b="1" dirty="0">
                <a:latin typeface="+mj-lt"/>
              </a:rPr>
              <a:t>Предобработка данных</a:t>
            </a:r>
          </a:p>
        </p:txBody>
      </p:sp>
      <p:sp>
        <p:nvSpPr>
          <p:cNvPr id="83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1532038" y="3936492"/>
            <a:ext cx="3113116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900" b="1" dirty="0" smtClean="0">
                <a:latin typeface="+mj-lt"/>
              </a:rPr>
              <a:t>Обучение модели</a:t>
            </a:r>
            <a:endParaRPr lang="ru-RU" sz="1900" b="1" dirty="0">
              <a:latin typeface="+mj-lt"/>
            </a:endParaRPr>
          </a:p>
        </p:txBody>
      </p: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0ACC11BC-D6D1-4B32-96F7-EA180CDFACB9}"/>
              </a:ext>
            </a:extLst>
          </p:cNvPr>
          <p:cNvGrpSpPr/>
          <p:nvPr/>
        </p:nvGrpSpPr>
        <p:grpSpPr>
          <a:xfrm>
            <a:off x="876398" y="4548461"/>
            <a:ext cx="450202" cy="497579"/>
            <a:chOff x="623996" y="1592262"/>
            <a:chExt cx="333947" cy="508681"/>
          </a:xfrm>
        </p:grpSpPr>
        <p:cxnSp>
          <p:nvCxnSpPr>
            <p:cNvPr id="85" name="Google Shape;123;p4">
              <a:extLst>
                <a:ext uri="{FF2B5EF4-FFF2-40B4-BE49-F238E27FC236}">
                  <a16:creationId xmlns:a16="http://schemas.microsoft.com/office/drawing/2014/main" id="{7D46BBD1-5363-436B-B394-72C5AAD53BC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" name="Google Shape;124;p4">
              <a:extLst>
                <a:ext uri="{FF2B5EF4-FFF2-40B4-BE49-F238E27FC236}">
                  <a16:creationId xmlns:a16="http://schemas.microsoft.com/office/drawing/2014/main" id="{09C6082B-9406-4885-A3EF-E4B8594425C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" name="Google Shape;126;p4">
              <a:extLst>
                <a:ext uri="{FF2B5EF4-FFF2-40B4-BE49-F238E27FC236}">
                  <a16:creationId xmlns:a16="http://schemas.microsoft.com/office/drawing/2014/main" id="{4A2A6421-A8F6-44F9-B149-FD9095363E99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8" name="Google Shape;127;p4">
            <a:extLst>
              <a:ext uri="{FF2B5EF4-FFF2-40B4-BE49-F238E27FC236}">
                <a16:creationId xmlns:a16="http://schemas.microsoft.com/office/drawing/2014/main" id="{351A0845-DBA9-4668-B332-FCABD5C118D7}"/>
              </a:ext>
            </a:extLst>
          </p:cNvPr>
          <p:cNvSpPr/>
          <p:nvPr/>
        </p:nvSpPr>
        <p:spPr>
          <a:xfrm>
            <a:off x="1077916" y="4717601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</a:rPr>
              <a:t>5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89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1532038" y="4616875"/>
            <a:ext cx="3113116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900" b="1" dirty="0" smtClean="0">
                <a:latin typeface="+mj-lt"/>
              </a:rPr>
              <a:t>Внедрении модели</a:t>
            </a:r>
            <a:endParaRPr lang="ru-RU" sz="19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850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093111" y="453209"/>
            <a:ext cx="8539112" cy="682084"/>
            <a:chOff x="1386704" y="3483585"/>
            <a:chExt cx="4709296" cy="682084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386704" y="3483585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 smtClean="0">
                  <a:solidFill>
                    <a:schemeClr val="accent1"/>
                  </a:solidFill>
                  <a:latin typeface="+mj-lt"/>
                </a:rPr>
                <a:t>Загрузка данных</a:t>
              </a:r>
              <a:endParaRPr lang="ru-RU" sz="2800" b="1" spc="180" dirty="0">
                <a:solidFill>
                  <a:schemeClr val="accent1"/>
                </a:solidFill>
                <a:latin typeface="+mj-lt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pic>
        <p:nvPicPr>
          <p:cNvPr id="62" name="Рисунок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443" y="1417086"/>
            <a:ext cx="5138473" cy="220656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3" name="Рисунок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887" y="1417086"/>
            <a:ext cx="2530669" cy="22065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4" name="Рисунок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720" y="3836742"/>
            <a:ext cx="4890456" cy="27398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6718671" y="2343665"/>
            <a:ext cx="121391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b="1" dirty="0" smtClean="0">
                <a:solidFill>
                  <a:schemeClr val="tx1"/>
                </a:solidFill>
                <a:latin typeface="+mj-lt"/>
              </a:rPr>
              <a:t>INNER</a:t>
            </a:r>
            <a:endParaRPr lang="ru-RU" sz="1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273628" y="1362144"/>
            <a:ext cx="141340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j-lt"/>
              </a:rPr>
              <a:t>X_bp.xlsx</a:t>
            </a:r>
            <a:endParaRPr lang="ru-RU" sz="1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10170662" y="1362145"/>
            <a:ext cx="141340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b="1" dirty="0" smtClean="0">
                <a:solidFill>
                  <a:schemeClr val="tx1"/>
                </a:solidFill>
                <a:latin typeface="+mj-lt"/>
              </a:rPr>
              <a:t>X_nup.xlsx</a:t>
            </a:r>
            <a:endParaRPr lang="ru-RU" sz="1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Стрелка вниз 2"/>
          <p:cNvSpPr/>
          <p:nvPr/>
        </p:nvSpPr>
        <p:spPr>
          <a:xfrm>
            <a:off x="7036326" y="2736401"/>
            <a:ext cx="256572" cy="9992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10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093111" y="453209"/>
            <a:ext cx="8539112" cy="682084"/>
            <a:chOff x="1386704" y="3483585"/>
            <a:chExt cx="4709296" cy="682084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386704" y="3483585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</a:rPr>
                <a:t>Анализ данных</a:t>
              </a:r>
              <a:endParaRPr lang="ru-RU" sz="2800" b="1" spc="180" dirty="0">
                <a:solidFill>
                  <a:schemeClr val="accent1"/>
                </a:solidFill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97" y="1596741"/>
            <a:ext cx="3149799" cy="52496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97" y="2225404"/>
            <a:ext cx="3149799" cy="5646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998" y="2893752"/>
            <a:ext cx="3149798" cy="363553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878" y="1596741"/>
            <a:ext cx="3130598" cy="483731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5481" y="1596740"/>
            <a:ext cx="3536459" cy="48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0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093111" y="453209"/>
            <a:ext cx="8539112" cy="682084"/>
            <a:chOff x="1386704" y="3483585"/>
            <a:chExt cx="4709296" cy="682084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386704" y="3483585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</a:rPr>
                <a:t>Анализ данных</a:t>
              </a:r>
              <a:endParaRPr lang="ru-RU" sz="2800" b="1" spc="180" dirty="0">
                <a:solidFill>
                  <a:schemeClr val="accent1"/>
                </a:solidFill>
                <a:cs typeface="ALS Sector Bold" pitchFamily="2" charset="0"/>
              </a:endParaRPr>
            </a:p>
          </p:txBody>
        </p:sp>
        <p:sp>
          <p:nvSpPr>
            <p:cNvPr id="7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8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t="16978"/>
          <a:stretch/>
        </p:blipFill>
        <p:spPr>
          <a:xfrm>
            <a:off x="3993826" y="2297152"/>
            <a:ext cx="8035331" cy="346803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93" y="1396307"/>
            <a:ext cx="3712135" cy="287299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94" y="4354696"/>
            <a:ext cx="3712134" cy="89778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93" y="5349032"/>
            <a:ext cx="3712134" cy="62226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/>
          <a:srcRect b="83292"/>
          <a:stretch/>
        </p:blipFill>
        <p:spPr>
          <a:xfrm>
            <a:off x="3993826" y="1394039"/>
            <a:ext cx="8035331" cy="74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093111" y="453209"/>
            <a:ext cx="8539112" cy="682084"/>
            <a:chOff x="1386704" y="3483585"/>
            <a:chExt cx="4709296" cy="682084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386704" y="3483585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</a:rPr>
                <a:t>Анализ данных</a:t>
              </a:r>
              <a:endParaRPr lang="ru-RU" sz="2800" b="1" spc="180" dirty="0">
                <a:solidFill>
                  <a:schemeClr val="accent1"/>
                </a:solidFill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1" y="1639829"/>
            <a:ext cx="5309914" cy="467176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078" y="1639829"/>
            <a:ext cx="5432145" cy="479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7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093111" y="453209"/>
            <a:ext cx="8539112" cy="682084"/>
            <a:chOff x="1386704" y="3483585"/>
            <a:chExt cx="4709296" cy="682084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386704" y="3483585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</a:rPr>
                <a:t>Анализ данных</a:t>
              </a:r>
              <a:endParaRPr lang="ru-RU" sz="2800" b="1" spc="180" dirty="0">
                <a:solidFill>
                  <a:schemeClr val="accent1"/>
                </a:solidFill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207883" y="1417172"/>
            <a:ext cx="4743257" cy="4850578"/>
            <a:chOff x="258920" y="63371"/>
            <a:chExt cx="5634886" cy="6748362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920" y="63371"/>
              <a:ext cx="5397332" cy="6748362"/>
            </a:xfrm>
            <a:prstGeom prst="rect">
              <a:avLst/>
            </a:prstGeom>
          </p:spPr>
        </p:pic>
        <p:sp>
          <p:nvSpPr>
            <p:cNvPr id="9" name="Прямоугольник 8"/>
            <p:cNvSpPr/>
            <p:nvPr/>
          </p:nvSpPr>
          <p:spPr>
            <a:xfrm>
              <a:off x="2009869" y="5459097"/>
              <a:ext cx="3883937" cy="13526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668" y="1481184"/>
            <a:ext cx="3353137" cy="4483836"/>
          </a:xfrm>
          <a:prstGeom prst="rect">
            <a:avLst/>
          </a:prstGeom>
        </p:spPr>
      </p:pic>
      <p:grpSp>
        <p:nvGrpSpPr>
          <p:cNvPr id="14" name="Группа 13"/>
          <p:cNvGrpSpPr/>
          <p:nvPr/>
        </p:nvGrpSpPr>
        <p:grpSpPr>
          <a:xfrm>
            <a:off x="4931838" y="1481631"/>
            <a:ext cx="3562391" cy="4528877"/>
            <a:chOff x="5099103" y="1481631"/>
            <a:chExt cx="3562391" cy="4528877"/>
          </a:xfrm>
        </p:grpSpPr>
        <p:pic>
          <p:nvPicPr>
            <p:cNvPr id="15" name="Рисунок 14"/>
            <p:cNvPicPr>
              <a:picLocks noChangeAspect="1"/>
            </p:cNvPicPr>
            <p:nvPr/>
          </p:nvPicPr>
          <p:blipFill rotWithShape="1">
            <a:blip r:embed="rId4"/>
            <a:srcRect t="4251"/>
            <a:stretch/>
          </p:blipFill>
          <p:spPr>
            <a:xfrm>
              <a:off x="5099103" y="1717287"/>
              <a:ext cx="3551240" cy="429322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 rotWithShape="1">
            <a:blip r:embed="rId4"/>
            <a:srcRect b="95749"/>
            <a:stretch/>
          </p:blipFill>
          <p:spPr>
            <a:xfrm>
              <a:off x="5110254" y="1481631"/>
              <a:ext cx="3551240" cy="190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516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093111" y="453209"/>
            <a:ext cx="8539112" cy="682084"/>
            <a:chOff x="1386704" y="3483585"/>
            <a:chExt cx="4709296" cy="682084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386704" y="3483585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</a:rPr>
                <a:t>Анализ данных</a:t>
              </a:r>
              <a:endParaRPr lang="ru-RU" sz="2800" b="1" spc="180" dirty="0">
                <a:solidFill>
                  <a:schemeClr val="accent1"/>
                </a:solidFill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447302" y="5350296"/>
            <a:ext cx="3433850" cy="972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64" y="1416207"/>
            <a:ext cx="4852525" cy="479578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44" y="1416207"/>
            <a:ext cx="5213606" cy="490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093111" y="453209"/>
            <a:ext cx="8539112" cy="682084"/>
            <a:chOff x="1386704" y="3483585"/>
            <a:chExt cx="4709296" cy="682084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386704" y="3483585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 smtClean="0">
                  <a:solidFill>
                    <a:schemeClr val="accent1"/>
                  </a:solidFill>
                </a:rPr>
                <a:t>Предобработка </a:t>
              </a:r>
              <a:r>
                <a:rPr lang="ru-RU" sz="2800" b="1" dirty="0">
                  <a:solidFill>
                    <a:schemeClr val="accent1"/>
                  </a:solidFill>
                </a:rPr>
                <a:t>данных</a:t>
              </a:r>
              <a:endParaRPr lang="ru-RU" sz="2800" b="1" spc="180" dirty="0">
                <a:solidFill>
                  <a:schemeClr val="accent1"/>
                </a:solidFill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2"/>
          <a:srcRect t="52540" r="26945"/>
          <a:stretch/>
        </p:blipFill>
        <p:spPr>
          <a:xfrm>
            <a:off x="559681" y="1769425"/>
            <a:ext cx="3315717" cy="18969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19" y="2101900"/>
            <a:ext cx="3236745" cy="189691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136" y="2422151"/>
            <a:ext cx="3197167" cy="185463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253" y="2705660"/>
            <a:ext cx="3224741" cy="184968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3" name="Рисунок 32"/>
          <p:cNvPicPr>
            <a:picLocks noChangeAspect="1"/>
          </p:cNvPicPr>
          <p:nvPr/>
        </p:nvPicPr>
        <p:blipFill rotWithShape="1">
          <a:blip r:embed="rId2"/>
          <a:srcRect r="17374" b="96188"/>
          <a:stretch/>
        </p:blipFill>
        <p:spPr>
          <a:xfrm>
            <a:off x="870911" y="1521270"/>
            <a:ext cx="4689366" cy="190499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6"/>
          <a:srcRect t="50497" r="46212" b="4536"/>
          <a:stretch/>
        </p:blipFill>
        <p:spPr>
          <a:xfrm>
            <a:off x="8573630" y="1731848"/>
            <a:ext cx="2895522" cy="18553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3918" y="2052510"/>
            <a:ext cx="2872928" cy="185036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3560" y="2416722"/>
            <a:ext cx="2958521" cy="1878162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4347" y="2698107"/>
            <a:ext cx="2831363" cy="188207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8" name="Рисунок 37"/>
          <p:cNvPicPr>
            <a:picLocks noChangeAspect="1"/>
          </p:cNvPicPr>
          <p:nvPr/>
        </p:nvPicPr>
        <p:blipFill rotWithShape="1">
          <a:blip r:embed="rId6"/>
          <a:srcRect r="27165" b="96442"/>
          <a:stretch/>
        </p:blipFill>
        <p:spPr>
          <a:xfrm>
            <a:off x="6902452" y="1519956"/>
            <a:ext cx="4362184" cy="163337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6393" y="4788221"/>
            <a:ext cx="1915212" cy="1581902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4976" y="4788221"/>
            <a:ext cx="1928110" cy="1581902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737" y="4770845"/>
            <a:ext cx="1928952" cy="1574871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56002" y="4770533"/>
            <a:ext cx="1910729" cy="1573852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10887" y="6372667"/>
            <a:ext cx="652755" cy="199011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74071" y="6375552"/>
            <a:ext cx="621066" cy="196126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78690" y="6367119"/>
            <a:ext cx="631709" cy="182864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27520" y="6353641"/>
            <a:ext cx="623079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9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1425</TotalTime>
  <Words>274</Words>
  <Application>Microsoft Office PowerPoint</Application>
  <PresentationFormat>Широкоэкранный</PresentationFormat>
  <Paragraphs>108</Paragraphs>
  <Slides>17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ALS Sector Bold</vt:lpstr>
      <vt:lpstr>Noto Sans Symbols</vt:lpstr>
      <vt:lpstr>Roboto Black</vt:lpstr>
      <vt:lpstr>Times New Roman</vt:lpstr>
      <vt:lpstr>Open Sans</vt:lpstr>
      <vt:lpstr>Arial</vt:lpstr>
      <vt:lpstr>ALS Sector Regular</vt:lpstr>
      <vt:lpstr>If,kjyVUNE_28012021</vt:lpstr>
      <vt:lpstr>Прогнозирование конечных свойств новых материалов  (композиционных материалов)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legion</cp:lastModifiedBy>
  <cp:revision>146</cp:revision>
  <dcterms:created xsi:type="dcterms:W3CDTF">2021-02-24T09:03:25Z</dcterms:created>
  <dcterms:modified xsi:type="dcterms:W3CDTF">2024-12-19T17:47:41Z</dcterms:modified>
</cp:coreProperties>
</file>